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Helvetica Neue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HelveticaNeue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imghp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ook.com/" TargetMode="External"/><Relationship Id="rId3" Type="http://schemas.openxmlformats.org/officeDocument/2006/relationships/hyperlink" Target="https://www.youtube.com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iteliner.com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nswerthepublic.com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kealyzer.com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lanx.com/engagement-calculator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ashtagify.me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ashtagify.me" TargetMode="External"/><Relationship Id="rId3" Type="http://schemas.openxmlformats.org/officeDocument/2006/relationships/hyperlink" Target="https://www.similarweb.com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sc2.ncsu.edu/faculty/healey/tweet_viz/tweet_app/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harescount.com/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imilarweb.com/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yfu.com/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yfu.com/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yfu.com/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alosintelligence.com/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alosintelligence.com/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evelopers.google.com/speed/pagespeed/insights/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ibbler.silktide.com/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ilpatel.com/ubersuggest/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rketfinder.thinkwithgoogle.com" TargetMode="Externa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rketfinder.thinkwithgoogle.com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day.yougov.com/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openlinkprofiler.org/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imilarweb.com/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imilarweb.com/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imilarweb.com/" TargetMode="Externa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day.yougov.com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day.yougov.co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rends.google.com/trend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rends.google.com/trends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https://www.google.com/imghp</a:t>
            </a:r>
            <a:r>
              <a:rPr lang="en"/>
              <a:t> - add client logo from image search. Ensure it matches with their website.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114bf0c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114bf0c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0c4849c0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0c4849c0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https://www.facebook.com/</a:t>
            </a:r>
            <a:r>
              <a:rPr lang="en"/>
              <a:t> +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"/>
              <a:t> - then search for client name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37dac864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37dac864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Blog + Instagram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0c4849c0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0c4849c0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http://www.siteliner.com/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0c4849c0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0c4849c0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https://answerthepublic.com/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7dac86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37dac86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social feeds, copywriting, analyze what has gone viral, what the brand message is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37dac864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37dac864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options to increase brand awareness - platforms, new content ideas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114bf0c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114bf0c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0c4849c0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e0c4849c0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</a:t>
            </a:r>
            <a:r>
              <a:rPr lang="en"/>
              <a:t> - Type in “BRAND + Reviews”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0c4849c0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e0c4849c0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https://likealyzer.com/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8371291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8371291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0c4849c0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0c4849c0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https://phlanx.com/engagement-calculator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0c4849c0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e0c4849c0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https://hashtagify.me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0c4849c0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e0c4849c0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https://hashtagify.me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https://www.similarweb.com/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7c84fa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77c84fa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https://www.csc2.ncsu.edu/faculty/healey/tweet_viz/tweet_app/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0c4849c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0c4849c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https://sharescount.com/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114bf0cc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114bf0cc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4585bc0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4585bc0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https://www.similarweb.com/</a:t>
            </a:r>
            <a:r>
              <a:rPr lang="en"/>
              <a:t> - then hit link underneath Category Rank.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e0c4849c0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e0c4849c0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https://www.spyfu.com/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114bf0cc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e114bf0cc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https://www.spyfu.com/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37dac864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37dac864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social feeds of top 2 competitors. Consider Instagram and YouTube.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114bf0c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114bf0c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e114bf0cc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e114bf0c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e0c4849c0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e0c4849c0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https://www.spyfu.com/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0c4849c0_3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e0c4849c0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https://talosintelligence.com/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77c84fa5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77c84fa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https://talosintelligence.com/</a:t>
            </a:r>
            <a:r>
              <a:rPr lang="en"/>
              <a:t> - EMAIL VOLUME HISTORY tab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e0c4849c0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e0c4849c0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https://developers.google.com/speed/pagespeed/insights/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0c4849c0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e0c4849c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f6b8b4c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f6b8b4c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http://nibbler.silktide.com/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e0c4849c0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e0c4849c0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https://neilpatel.com/ubersuggest/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0c4849c0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e0c4849c0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https://marketfinder.thinkwithgoogle.com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e0c4849c0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e0c4849c0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https://marketfinder.thinkwithgoogle.com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114bf0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114bf0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https://today.yougov.com/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e0c4849c0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e0c4849c0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http://www.openlinkprofiler.org/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e0c4849c0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e0c4849c0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https://www.similarweb.com/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83712917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83712917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client website for pricing data, compare to competitors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37dac864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37dac864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Analyze where product is distributed, mention options for more places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0c4849c0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0c4849c0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https://www.similarweb.com/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e0c4849c0_3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e0c4849c0_3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https://www.similarweb.com/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83712917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83712917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c7327907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c7327907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client name + logo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114bf0c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114bf0c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https://today.yougov.com/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114bf0c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114bf0c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https://today.yougov.com/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0c4849c0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0c4849c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https://trends.google.com/trends/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bc1700b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bc1700b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https://trends.google.com/trends/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37dac864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37dac864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Analyze product. What do customers say about it? Is it solving a problem for them?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None/>
              <a:defRPr sz="5200">
                <a:solidFill>
                  <a:srgbClr val="FF0000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Helvetica Neue"/>
              <a:buChar char="●"/>
              <a:defRPr b="1"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○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■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●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○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■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●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 Neue"/>
              <a:buChar char="○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Helvetica Neue"/>
              <a:buChar char="■"/>
              <a:defRPr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r">
              <a:buNone/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740850" y="4010625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Brand Audit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966075" y="443700"/>
            <a:ext cx="4256100" cy="425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550" y="1652174"/>
            <a:ext cx="1839148" cy="183915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7894450" y="427650"/>
            <a:ext cx="849000" cy="849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665850" y="3806300"/>
            <a:ext cx="2176800" cy="217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4294967295" type="body"/>
          </p:nvPr>
        </p:nvSpPr>
        <p:spPr>
          <a:xfrm>
            <a:off x="311700" y="4230575"/>
            <a:ext cx="3182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Trevor Carss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4197025" y="2299200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7556725" y="2147250"/>
            <a:ext cx="849000" cy="849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5123125" y="1545450"/>
            <a:ext cx="2052600" cy="205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Content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video investment is a priority, it might be useful to think like a broadcaster in terms of series content and scheduling to generate recurring views.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97326"/>
            <a:ext cx="8098374" cy="36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+ Images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your themes across written and image content?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8821"/>
            <a:ext cx="5979726" cy="157444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675491"/>
            <a:ext cx="4724400" cy="2542956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04263"/>
            <a:ext cx="4419599" cy="322971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Quality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mix of long-form, unique posts and re-shares are critical to your content marketing strategy. Here is what we discovered with your recent efforts:</a:t>
            </a:r>
            <a:endParaRPr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1584975"/>
            <a:ext cx="6095450" cy="30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Questions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Your consumer is asking these questions and more. Future content ideas?</a:t>
            </a:r>
            <a:endParaRPr/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54029" r="0" t="0"/>
          <a:stretch/>
        </p:blipFill>
        <p:spPr>
          <a:xfrm>
            <a:off x="0" y="1093675"/>
            <a:ext cx="1737350" cy="40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b="0" l="54088" r="0" t="0"/>
          <a:stretch/>
        </p:blipFill>
        <p:spPr>
          <a:xfrm>
            <a:off x="2276387" y="1093675"/>
            <a:ext cx="1673827" cy="40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250" y="1093675"/>
            <a:ext cx="1819394" cy="40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9400" y="1175400"/>
            <a:ext cx="1881989" cy="3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makes your content stand out from the crowd?</a:t>
            </a:r>
            <a:endParaRPr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242850"/>
            <a:ext cx="2919650" cy="36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825" y="1296838"/>
            <a:ext cx="3059725" cy="27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078" y="1175400"/>
            <a:ext cx="2817922" cy="3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you can gain more visibility for your content.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Podcast and series content with top athletes would be more popular.</a:t>
            </a:r>
            <a:endParaRPr/>
          </a:p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4149"/>
            <a:ext cx="9144000" cy="340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/>
          <p:nvPr/>
        </p:nvSpPr>
        <p:spPr>
          <a:xfrm rot="-9166312">
            <a:off x="4714474" y="3342707"/>
            <a:ext cx="544877" cy="54487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/>
          <p:nvPr/>
        </p:nvSpPr>
        <p:spPr>
          <a:xfrm rot="-9166447">
            <a:off x="5089078" y="2901152"/>
            <a:ext cx="849181" cy="84918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9"/>
          <p:cNvSpPr/>
          <p:nvPr/>
        </p:nvSpPr>
        <p:spPr>
          <a:xfrm rot="-9166101">
            <a:off x="5321384" y="1227849"/>
            <a:ext cx="2052715" cy="20527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Community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you feel about this community response to your brand?</a:t>
            </a:r>
            <a:endParaRPr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68650"/>
            <a:ext cx="7541324" cy="28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on Facebook</a:t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Above 1% engagement rate is good; 0.5%-0.99% is average; and below 0.5% suggests realigning your messages to your audience’s expectations for improved community engagement.</a:t>
            </a:r>
            <a:endParaRPr/>
          </a:p>
        </p:txBody>
      </p:sp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57325"/>
            <a:ext cx="8417876" cy="17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analysis provides insights 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Consumers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Who is buying your products and services?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Content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What is working on social and what needs optimization?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Community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Who is engaging with you and what are they feeling?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Competition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Who is competing online in your space?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Conversions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What brings you business success?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 Engagement Rate</a:t>
            </a:r>
            <a:endParaRPr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engagement rate between 0%</a:t>
            </a:r>
            <a:br>
              <a:rPr lang="en"/>
            </a:br>
            <a:r>
              <a:rPr lang="en"/>
              <a:t>and 1.64% is considered to be low.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 influencer with a low rate on</a:t>
            </a:r>
            <a:br>
              <a:rPr lang="en"/>
            </a:br>
            <a:r>
              <a:rPr lang="en"/>
              <a:t>Instagram could expect between</a:t>
            </a:r>
            <a:br>
              <a:rPr lang="en"/>
            </a:br>
            <a:r>
              <a:rPr lang="en"/>
              <a:t>0 - 16.4 reactions for every</a:t>
            </a:r>
            <a:br>
              <a:rPr lang="en"/>
            </a:br>
            <a:r>
              <a:rPr lang="en"/>
              <a:t>1000 followers.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Engagement rates between</a:t>
            </a:r>
            <a:br>
              <a:rPr lang="en"/>
            </a:br>
            <a:r>
              <a:rPr lang="en"/>
              <a:t>1.64% and 3.48% are considered</a:t>
            </a:r>
            <a:br>
              <a:rPr lang="en"/>
            </a:br>
            <a:r>
              <a:rPr lang="en"/>
              <a:t>to be good.</a:t>
            </a:r>
            <a:endParaRPr/>
          </a:p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056" y="0"/>
            <a:ext cx="47349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Influencers</a:t>
            </a:r>
            <a:endParaRPr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are you doing to maintain relationships with your top influencers?</a:t>
            </a:r>
            <a:endParaRPr/>
          </a:p>
        </p:txBody>
      </p:sp>
      <p:sp>
        <p:nvSpPr>
          <p:cNvPr id="228" name="Google Shape;22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88" y="1776413"/>
            <a:ext cx="57245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Clouds</a:t>
            </a:r>
            <a:endParaRPr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campaigns can focus on these top keywords related to your brand?</a:t>
            </a:r>
            <a:endParaRPr/>
          </a:p>
        </p:txBody>
      </p:sp>
      <p:sp>
        <p:nvSpPr>
          <p:cNvPr id="236" name="Google Shape;23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7475"/>
            <a:ext cx="3857125" cy="21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175" y="1896875"/>
            <a:ext cx="5157826" cy="19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Sentiment</a:t>
            </a:r>
            <a:endParaRPr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Feelings from your Twitter community:</a:t>
            </a:r>
            <a:endParaRPr/>
          </a:p>
        </p:txBody>
      </p:sp>
      <p:sp>
        <p:nvSpPr>
          <p:cNvPr id="245" name="Google Shape;2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175400"/>
            <a:ext cx="8640538" cy="3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Shares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are your expectations for share count?</a:t>
            </a:r>
            <a:endParaRPr/>
          </a:p>
        </p:txBody>
      </p:sp>
      <p:sp>
        <p:nvSpPr>
          <p:cNvPr id="253" name="Google Shape;25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b="0" l="4580" r="0" t="0"/>
          <a:stretch/>
        </p:blipFill>
        <p:spPr>
          <a:xfrm>
            <a:off x="76200" y="1845700"/>
            <a:ext cx="8284974" cy="205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/>
          <p:nvPr/>
        </p:nvSpPr>
        <p:spPr>
          <a:xfrm>
            <a:off x="5457250" y="3424438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6660850" y="3272488"/>
            <a:ext cx="849000" cy="849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5457250" y="1022013"/>
            <a:ext cx="2052600" cy="205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Competition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</a:t>
            </a:r>
            <a:r>
              <a:rPr lang="en"/>
              <a:t> Ranking</a:t>
            </a:r>
            <a:endParaRPr/>
          </a:p>
        </p:txBody>
      </p:sp>
      <p:sp>
        <p:nvSpPr>
          <p:cNvPr id="268" name="Google Shape;268;p38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is how you rank online for your industry. Any surprises?</a:t>
            </a:r>
            <a:endParaRPr/>
          </a:p>
        </p:txBody>
      </p:sp>
      <p:sp>
        <p:nvSpPr>
          <p:cNvPr id="269" name="Google Shape;26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1642" r="1147" t="0"/>
          <a:stretch/>
        </p:blipFill>
        <p:spPr>
          <a:xfrm>
            <a:off x="0" y="1467075"/>
            <a:ext cx="9144000" cy="251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Search</a:t>
            </a:r>
            <a:endParaRPr/>
          </a:p>
        </p:txBody>
      </p:sp>
      <p:sp>
        <p:nvSpPr>
          <p:cNvPr id="276" name="Google Shape;276;p39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are your competitors based on organic and paid search. Any surprises?</a:t>
            </a:r>
            <a:endParaRPr/>
          </a:p>
        </p:txBody>
      </p:sp>
      <p:sp>
        <p:nvSpPr>
          <p:cNvPr id="277" name="Google Shape;27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0" y="1558975"/>
            <a:ext cx="8896699" cy="27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Keyword Competition</a:t>
            </a:r>
            <a:endParaRPr/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the overlap for shared organic (left) and paid (right) keywords.</a:t>
            </a:r>
            <a:endParaRPr/>
          </a:p>
        </p:txBody>
      </p:sp>
      <p:sp>
        <p:nvSpPr>
          <p:cNvPr id="285" name="Google Shape;28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88" y="1189675"/>
            <a:ext cx="4048125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1466850"/>
            <a:ext cx="45910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Social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Interesting things your competition is doing on social media.</a:t>
            </a:r>
            <a:endParaRPr/>
          </a:p>
        </p:txBody>
      </p:sp>
      <p:sp>
        <p:nvSpPr>
          <p:cNvPr id="294" name="Google Shape;2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175400"/>
            <a:ext cx="1923096" cy="3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200" y="2270820"/>
            <a:ext cx="1759175" cy="17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373" y="1823927"/>
            <a:ext cx="4930624" cy="245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6282275" y="1593575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7437250" y="569225"/>
            <a:ext cx="849000" cy="849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233650" y="2571750"/>
            <a:ext cx="2052600" cy="205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Consumers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/>
          <p:nvPr/>
        </p:nvSpPr>
        <p:spPr>
          <a:xfrm>
            <a:off x="4991900" y="2299200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5444975" y="2147250"/>
            <a:ext cx="849000" cy="849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2"/>
          <p:cNvSpPr/>
          <p:nvPr/>
        </p:nvSpPr>
        <p:spPr>
          <a:xfrm>
            <a:off x="6166100" y="1545450"/>
            <a:ext cx="2052600" cy="205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2"/>
          <p:cNvSpPr txBox="1"/>
          <p:nvPr>
            <p:ph type="ctrTitle"/>
          </p:nvPr>
        </p:nvSpPr>
        <p:spPr>
          <a:xfrm>
            <a:off x="311700" y="2084250"/>
            <a:ext cx="8520600" cy="9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Conversions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SEO Overview</a:t>
            </a:r>
            <a:endParaRPr/>
          </a:p>
        </p:txBody>
      </p:sp>
      <p:sp>
        <p:nvSpPr>
          <p:cNvPr id="311" name="Google Shape;311;p43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are several key stats for your site. What stands out to you?</a:t>
            </a:r>
            <a:endParaRPr/>
          </a:p>
        </p:txBody>
      </p:sp>
      <p:sp>
        <p:nvSpPr>
          <p:cNvPr id="312" name="Google Shape;31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3" name="Google Shape;3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7148"/>
            <a:ext cx="9143999" cy="370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Reputation</a:t>
            </a:r>
            <a:endParaRPr/>
          </a:p>
        </p:txBody>
      </p:sp>
      <p:sp>
        <p:nvSpPr>
          <p:cNvPr id="319" name="Google Shape;319;p4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quality of your domain reputation affects email spam and deliverability.</a:t>
            </a:r>
            <a:endParaRPr/>
          </a:p>
        </p:txBody>
      </p:sp>
      <p:sp>
        <p:nvSpPr>
          <p:cNvPr id="320" name="Google Shape;32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44"/>
          <p:cNvPicPr preferRelativeResize="0"/>
          <p:nvPr/>
        </p:nvPicPr>
        <p:blipFill rotWithShape="1">
          <a:blip r:embed="rId3">
            <a:alphaModFix/>
          </a:blip>
          <a:srcRect b="0" l="18046" r="0" t="0"/>
          <a:stretch/>
        </p:blipFill>
        <p:spPr>
          <a:xfrm>
            <a:off x="387900" y="1950675"/>
            <a:ext cx="3233228" cy="17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 rotWithShape="1">
          <a:blip r:embed="rId4">
            <a:alphaModFix/>
          </a:blip>
          <a:srcRect b="0" l="2324" r="0" t="0"/>
          <a:stretch/>
        </p:blipFill>
        <p:spPr>
          <a:xfrm>
            <a:off x="3739725" y="1952370"/>
            <a:ext cx="4731474" cy="17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Volume</a:t>
            </a:r>
            <a:endParaRPr/>
          </a:p>
        </p:txBody>
      </p:sp>
      <p:sp>
        <p:nvSpPr>
          <p:cNvPr id="328" name="Google Shape;328;p45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Email volume is scored as a percentage of the world’s total email sends.</a:t>
            </a:r>
            <a:br>
              <a:rPr lang="en"/>
            </a:br>
            <a:r>
              <a:rPr lang="en"/>
              <a:t>5.0 = 0.001% of world volume.</a:t>
            </a:r>
            <a:endParaRPr/>
          </a:p>
        </p:txBody>
      </p:sp>
      <p:sp>
        <p:nvSpPr>
          <p:cNvPr id="329" name="Google Shape;32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1955"/>
            <a:ext cx="9144002" cy="3301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Speed</a:t>
            </a:r>
            <a:endParaRPr/>
          </a:p>
        </p:txBody>
      </p:sp>
      <p:sp>
        <p:nvSpPr>
          <p:cNvPr id="336" name="Google Shape;336;p46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Speed equals revenue. Most websites lose half their visitors during page load.</a:t>
            </a:r>
            <a:br>
              <a:rPr lang="en"/>
            </a:br>
            <a:r>
              <a:rPr lang="en"/>
              <a:t>What do you think of your website speed?</a:t>
            </a:r>
            <a:endParaRPr/>
          </a:p>
        </p:txBody>
      </p:sp>
      <p:sp>
        <p:nvSpPr>
          <p:cNvPr id="337" name="Google Shape;33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8" name="Google Shape;3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88956"/>
            <a:ext cx="8832300" cy="325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Checklist</a:t>
            </a:r>
            <a:endParaRPr/>
          </a:p>
        </p:txBody>
      </p:sp>
      <p:sp>
        <p:nvSpPr>
          <p:cNvPr id="344" name="Google Shape;344;p47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Leverage browser caching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Minimize redirects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Optimize images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Reduce server time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Minify your codes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Put CSS at the top and JS at the bottom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Reduce DNS lookups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Serve resources from a consistent URL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Avoid bad requests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Specify a character set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"/>
              <a:t>Remove query strings from static resources</a:t>
            </a:r>
            <a:endParaRPr/>
          </a:p>
        </p:txBody>
      </p:sp>
      <p:sp>
        <p:nvSpPr>
          <p:cNvPr id="345" name="Google Shape;34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Stats</a:t>
            </a:r>
            <a:endParaRPr/>
          </a:p>
        </p:txBody>
      </p:sp>
      <p:sp>
        <p:nvSpPr>
          <p:cNvPr id="351" name="Google Shape;351;p48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Analysis of SEO and social media connectedness to your website.</a:t>
            </a:r>
            <a:endParaRPr/>
          </a:p>
        </p:txBody>
      </p:sp>
      <p:sp>
        <p:nvSpPr>
          <p:cNvPr id="352" name="Google Shape;35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 rotWithShape="1">
          <a:blip r:embed="rId3">
            <a:alphaModFix/>
          </a:blip>
          <a:srcRect b="0" l="0" r="0" t="50695"/>
          <a:stretch/>
        </p:blipFill>
        <p:spPr>
          <a:xfrm>
            <a:off x="4485815" y="1506099"/>
            <a:ext cx="3298210" cy="36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/>
          <p:cNvPicPr preferRelativeResize="0"/>
          <p:nvPr/>
        </p:nvPicPr>
        <p:blipFill rotWithShape="1">
          <a:blip r:embed="rId3">
            <a:alphaModFix/>
          </a:blip>
          <a:srcRect b="49304" l="0" r="0" t="1390"/>
          <a:stretch/>
        </p:blipFill>
        <p:spPr>
          <a:xfrm>
            <a:off x="420100" y="1506099"/>
            <a:ext cx="3298210" cy="3637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Keyword Research</a:t>
            </a:r>
            <a:endParaRPr/>
          </a:p>
        </p:txBody>
      </p:sp>
      <p:sp>
        <p:nvSpPr>
          <p:cNvPr id="360" name="Google Shape;360;p49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are suggestions for keywords related to the brand:</a:t>
            </a:r>
            <a:endParaRPr/>
          </a:p>
        </p:txBody>
      </p:sp>
      <p:sp>
        <p:nvSpPr>
          <p:cNvPr id="361" name="Google Shape;36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175400"/>
            <a:ext cx="6008095" cy="39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Positioning</a:t>
            </a:r>
            <a:endParaRPr/>
          </a:p>
        </p:txBody>
      </p:sp>
      <p:sp>
        <p:nvSpPr>
          <p:cNvPr id="368" name="Google Shape;368;p50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Are these top market suggestions aligned with your internal brand positioning?</a:t>
            </a:r>
            <a:br>
              <a:rPr lang="en"/>
            </a:br>
            <a:r>
              <a:rPr lang="en"/>
              <a:t>What would you add or remove with this list?</a:t>
            </a:r>
            <a:endParaRPr/>
          </a:p>
        </p:txBody>
      </p:sp>
      <p:sp>
        <p:nvSpPr>
          <p:cNvPr id="369" name="Google Shape;36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0" name="Google Shape;3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856549"/>
            <a:ext cx="7828975" cy="15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Size</a:t>
            </a:r>
            <a:endParaRPr/>
          </a:p>
        </p:txBody>
      </p:sp>
      <p:sp>
        <p:nvSpPr>
          <p:cNvPr id="376" name="Google Shape;376;p51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Based on the previous product categories, here are your opportunities:</a:t>
            </a:r>
            <a:endParaRPr/>
          </a:p>
        </p:txBody>
      </p:sp>
      <p:sp>
        <p:nvSpPr>
          <p:cNvPr id="377" name="Google Shape;37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 b="3871" l="0" r="0" t="3501"/>
          <a:stretch/>
        </p:blipFill>
        <p:spPr>
          <a:xfrm>
            <a:off x="76200" y="1188350"/>
            <a:ext cx="7849899" cy="38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 Perceptions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consumers feel about your overall brand? Let’s have a look: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95925"/>
            <a:ext cx="8370076" cy="28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Backlink Overview</a:t>
            </a:r>
            <a:endParaRPr/>
          </a:p>
        </p:txBody>
      </p: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success of your website on search engines is influenced by backlinking.</a:t>
            </a:r>
            <a:br>
              <a:rPr lang="en"/>
            </a:br>
            <a:r>
              <a:rPr lang="en"/>
              <a:t>How do you feel about these numbers?</a:t>
            </a:r>
            <a:endParaRPr/>
          </a:p>
        </p:txBody>
      </p:sp>
      <p:sp>
        <p:nvSpPr>
          <p:cNvPr id="385" name="Google Shape;38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98125"/>
            <a:ext cx="8667851" cy="24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Sources</a:t>
            </a:r>
            <a:endParaRPr/>
          </a:p>
        </p:txBody>
      </p:sp>
      <p:sp>
        <p:nvSpPr>
          <p:cNvPr id="392" name="Google Shape;392;p53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are your top traffic sources:</a:t>
            </a:r>
            <a:endParaRPr/>
          </a:p>
        </p:txBody>
      </p:sp>
      <p:sp>
        <p:nvSpPr>
          <p:cNvPr id="393" name="Google Shape;39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" name="Google Shape;3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84550"/>
            <a:ext cx="8653902" cy="2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</a:t>
            </a:r>
            <a:endParaRPr/>
          </a:p>
        </p:txBody>
      </p:sp>
      <p:sp>
        <p:nvSpPr>
          <p:cNvPr id="400" name="Google Shape;400;p54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look at how pricing options may affect conversions.</a:t>
            </a:r>
            <a:endParaRPr/>
          </a:p>
        </p:txBody>
      </p:sp>
      <p:sp>
        <p:nvSpPr>
          <p:cNvPr id="401" name="Google Shape;40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682813"/>
            <a:ext cx="7419975" cy="26574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</a:t>
            </a:r>
            <a:endParaRPr/>
          </a:p>
        </p:txBody>
      </p:sp>
      <p:sp>
        <p:nvSpPr>
          <p:cNvPr id="408" name="Google Shape;408;p55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Where more purchasing can happen.</a:t>
            </a:r>
            <a:endParaRPr/>
          </a:p>
        </p:txBody>
      </p:sp>
      <p:sp>
        <p:nvSpPr>
          <p:cNvPr id="409" name="Google Shape;40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0" name="Google Shape;4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0302"/>
            <a:ext cx="9144000" cy="311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 (Last Month)</a:t>
            </a:r>
            <a:endParaRPr/>
          </a:p>
        </p:txBody>
      </p:sp>
      <p:sp>
        <p:nvSpPr>
          <p:cNvPr id="416" name="Google Shape;41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7" name="Google Shape;417;p56"/>
          <p:cNvPicPr preferRelativeResize="0"/>
          <p:nvPr/>
        </p:nvPicPr>
        <p:blipFill rotWithShape="1">
          <a:blip r:embed="rId3">
            <a:alphaModFix/>
          </a:blip>
          <a:srcRect b="0" l="0" r="0" t="3846"/>
          <a:stretch/>
        </p:blipFill>
        <p:spPr>
          <a:xfrm>
            <a:off x="311700" y="807725"/>
            <a:ext cx="8702376" cy="22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00" y="3047425"/>
            <a:ext cx="8800351" cy="20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6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</a:t>
            </a:r>
            <a:endParaRPr/>
          </a:p>
        </p:txBody>
      </p:sp>
      <p:sp>
        <p:nvSpPr>
          <p:cNvPr id="425" name="Google Shape;425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6" name="Google Shape;426;p57"/>
          <p:cNvPicPr preferRelativeResize="0"/>
          <p:nvPr/>
        </p:nvPicPr>
        <p:blipFill rotWithShape="1">
          <a:blip r:embed="rId3">
            <a:alphaModFix/>
          </a:blip>
          <a:srcRect b="31856" l="0" r="0" t="0"/>
          <a:stretch/>
        </p:blipFill>
        <p:spPr>
          <a:xfrm>
            <a:off x="0" y="859876"/>
            <a:ext cx="9144001" cy="18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/>
          <p:cNvPicPr preferRelativeResize="0"/>
          <p:nvPr/>
        </p:nvPicPr>
        <p:blipFill rotWithShape="1">
          <a:blip r:embed="rId4">
            <a:alphaModFix/>
          </a:blip>
          <a:srcRect b="29582" l="0" r="0" t="0"/>
          <a:stretch/>
        </p:blipFill>
        <p:spPr>
          <a:xfrm>
            <a:off x="159300" y="3182746"/>
            <a:ext cx="8861851" cy="179310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7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34" name="Google Shape;434;p58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questions do you have around this data?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you feel about your brand overall?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the biggest surprise to you?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campaign ideas came to mind from the data?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is one action item you would like to make by next week?</a:t>
            </a:r>
            <a:endParaRPr/>
          </a:p>
        </p:txBody>
      </p:sp>
      <p:sp>
        <p:nvSpPr>
          <p:cNvPr id="435" name="Google Shape;43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"/>
          <p:cNvSpPr txBox="1"/>
          <p:nvPr>
            <p:ph idx="1" type="body"/>
          </p:nvPr>
        </p:nvSpPr>
        <p:spPr>
          <a:xfrm>
            <a:off x="311700" y="4230575"/>
            <a:ext cx="3182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CLIENT  •  Trevor Carss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1" name="Google Shape;44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59"/>
          <p:cNvSpPr/>
          <p:nvPr/>
        </p:nvSpPr>
        <p:spPr>
          <a:xfrm>
            <a:off x="3966075" y="443700"/>
            <a:ext cx="4256100" cy="425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550" y="1652174"/>
            <a:ext cx="1839148" cy="183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demographic segments should you be targeting? Do you see any surprises?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9159"/>
            <a:ext cx="9144000" cy="377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Consumer Interests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Are your products and services aligned with the interests of your consumers?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9266"/>
            <a:ext cx="9144000" cy="334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Popularity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Consumer interest around the brand in the past 12 months. </a:t>
            </a:r>
            <a:br>
              <a:rPr lang="en"/>
            </a:br>
            <a:r>
              <a:rPr lang="en"/>
              <a:t>What content can be created to spark conversations?</a:t>
            </a:r>
            <a:endParaRPr/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125"/>
            <a:ext cx="8453726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Consumer Search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are the most-searched topics and queries related to the brand:</a:t>
            </a:r>
            <a:endParaRPr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455724"/>
            <a:ext cx="4354375" cy="2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775" y="1474787"/>
            <a:ext cx="4354375" cy="272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Alignment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695275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cohesively your product offering aligns with consumers.</a:t>
            </a:r>
            <a:endParaRPr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1265700"/>
            <a:ext cx="4679499" cy="14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900" y="1706375"/>
            <a:ext cx="4152800" cy="130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4" y="3148125"/>
            <a:ext cx="5552400" cy="17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